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84" r:id="rId2"/>
    <p:sldId id="285" r:id="rId3"/>
    <p:sldId id="286" r:id="rId4"/>
    <p:sldId id="287" r:id="rId5"/>
    <p:sldId id="288" r:id="rId6"/>
    <p:sldId id="289" r:id="rId7"/>
    <p:sldId id="295" r:id="rId8"/>
    <p:sldId id="296" r:id="rId9"/>
    <p:sldId id="292" r:id="rId1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4660"/>
  </p:normalViewPr>
  <p:slideViewPr>
    <p:cSldViewPr>
      <p:cViewPr varScale="1">
        <p:scale>
          <a:sx n="82" d="100"/>
          <a:sy n="82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14096-C1C8-4E34-9DB1-1F4103762366}" type="datetimeFigureOut">
              <a:rPr lang="zh-HK" altLang="en-US" smtClean="0"/>
              <a:pPr/>
              <a:t>28/7/2014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54809-EE19-45A9-BBC2-F016336952F8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69935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4223A-384F-4FFB-B644-5AA83E45107C}" type="datetimeFigureOut">
              <a:rPr lang="zh-HK" altLang="en-US" smtClean="0"/>
              <a:pPr/>
              <a:t>28/7/2014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4C3879-1CBD-4557-A99D-DFC31D0D4AE5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58120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7318-B150-410C-8A4F-79D432B6F3A2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AA967-6351-4FFA-9E0F-B9895B016884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009BC-C18B-49CA-8367-CAE14B3977A3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4B34-DC38-457B-9DF9-56D6ED8C785C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192FB-21B4-49F6-A181-3310163BB808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DD959-5449-49D0-9E5E-374AB2633DA4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C2549-1C4B-4622-BB0E-AF6C44A521F2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2E2E-236A-4883-A45F-4A99FEE24E90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41C0-D214-441E-AA26-92C95AB1FFE2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E2E9D-945B-459A-B7E1-F6B26099DC54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91D30-FC18-4815-8314-6C2232672619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CB70F-5117-4A52-87F3-C0489AB4FFEF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0" y="260648"/>
            <a:ext cx="9144000" cy="360040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Picture 2" descr="C:\Users\PC33\AppData\Local\Microsoft\Windows\Temporary Internet Files\Content.IE5\9YIVE6V7\MC900352402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236296" y="2492896"/>
            <a:ext cx="1785042" cy="126145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"/>
              </a:srgbClr>
            </a:outerShdw>
          </a:effectLst>
        </p:spPr>
      </p:pic>
      <p:pic>
        <p:nvPicPr>
          <p:cNvPr id="7" name="Picture 2" descr="C:\Users\PC33\AppData\Local\Microsoft\Windows\Temporary Internet Files\Content.IE5\9YIVE6V7\MC900352402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20481888">
            <a:off x="279076" y="2380429"/>
            <a:ext cx="1752782" cy="1238653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"/>
              </a:srgbClr>
            </a:outerShdw>
          </a:effectLst>
        </p:spPr>
      </p:pic>
      <p:pic>
        <p:nvPicPr>
          <p:cNvPr id="8" name="Picture 2" descr="C:\Users\PC33\AppData\Local\Microsoft\Windows\Temporary Internet Files\Content.IE5\9YIVE6V7\MC900352402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2710259">
            <a:off x="-72960" y="554353"/>
            <a:ext cx="1672787" cy="118212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"/>
              </a:srgbClr>
            </a:outerShdw>
          </a:effectLst>
        </p:spPr>
      </p:pic>
      <p:pic>
        <p:nvPicPr>
          <p:cNvPr id="9" name="Picture 2" descr="C:\Users\PC33\AppData\Local\Microsoft\Windows\Temporary Internet Files\Content.IE5\9YIVE6V7\MC900352402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20027499">
            <a:off x="7319533" y="1703541"/>
            <a:ext cx="795422" cy="56210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"/>
              </a:srgbClr>
            </a:outerShdw>
          </a:effectLst>
        </p:spPr>
      </p:pic>
      <p:pic>
        <p:nvPicPr>
          <p:cNvPr id="10" name="Picture 2" descr="C:\Users\PC33\AppData\Local\Microsoft\Windows\Temporary Internet Files\Content.IE5\9YIVE6V7\MC900352402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20453520">
            <a:off x="2926044" y="3059529"/>
            <a:ext cx="933270" cy="65952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"/>
              </a:srgbClr>
            </a:outerShdw>
          </a:effectLst>
        </p:spPr>
      </p:pic>
      <p:pic>
        <p:nvPicPr>
          <p:cNvPr id="11" name="Picture 2" descr="C:\Users\PC33\AppData\Local\Microsoft\Windows\Temporary Internet Files\Content.IE5\9YIVE6V7\MC900352402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270880">
            <a:off x="7492783" y="406147"/>
            <a:ext cx="1621623" cy="11459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"/>
              </a:srgbClr>
            </a:outerShdw>
          </a:effectLst>
        </p:spPr>
      </p:pic>
      <p:pic>
        <p:nvPicPr>
          <p:cNvPr id="12" name="Picture 2" descr="C:\Users\PC33\AppData\Local\Microsoft\Windows\Temporary Internet Files\Content.IE5\9YIVE6V7\MC900352402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903624">
            <a:off x="1874102" y="506898"/>
            <a:ext cx="1479353" cy="1045426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000"/>
              </a:srgbClr>
            </a:outerShdw>
          </a:effectLst>
        </p:spPr>
      </p:pic>
      <p:pic>
        <p:nvPicPr>
          <p:cNvPr id="3074" name="Picture 2" descr="C:\Users\PC33\AppData\Local\Microsoft\Windows\Temporary Internet Files\Content.IE5\82C3NWY1\MC900338784[1].wm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E8C6"/>
              </a:clrFrom>
              <a:clrTo>
                <a:srgbClr val="FFE8C6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21402541">
            <a:off x="6685795" y="2939788"/>
            <a:ext cx="543154" cy="906170"/>
          </a:xfrm>
          <a:prstGeom prst="rect">
            <a:avLst/>
          </a:prstGeom>
          <a:noFill/>
        </p:spPr>
      </p:pic>
      <p:pic>
        <p:nvPicPr>
          <p:cNvPr id="14" name="Picture 2" descr="C:\Users\PC33\AppData\Local\Microsoft\Windows\Temporary Internet Files\Content.IE5\82C3NWY1\MC900338784[1].wm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E8C6"/>
              </a:clrFrom>
              <a:clrTo>
                <a:srgbClr val="FFE8C6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508407">
            <a:off x="63798" y="1735880"/>
            <a:ext cx="543154" cy="906170"/>
          </a:xfrm>
          <a:prstGeom prst="rect">
            <a:avLst/>
          </a:prstGeom>
          <a:noFill/>
        </p:spPr>
      </p:pic>
      <p:pic>
        <p:nvPicPr>
          <p:cNvPr id="15" name="Picture 2" descr="C:\Users\PC33\AppData\Local\Microsoft\Windows\Temporary Internet Files\Content.IE5\82C3NWY1\MC900338784[1].wm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E8C6"/>
              </a:clrFrom>
              <a:clrTo>
                <a:srgbClr val="FFE8C6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249022">
            <a:off x="2227815" y="2295339"/>
            <a:ext cx="543154" cy="906170"/>
          </a:xfrm>
          <a:prstGeom prst="rect">
            <a:avLst/>
          </a:prstGeom>
          <a:noFill/>
        </p:spPr>
      </p:pic>
      <p:grpSp>
        <p:nvGrpSpPr>
          <p:cNvPr id="3" name="群組 2"/>
          <p:cNvGrpSpPr/>
          <p:nvPr/>
        </p:nvGrpSpPr>
        <p:grpSpPr>
          <a:xfrm>
            <a:off x="0" y="260648"/>
            <a:ext cx="9144000" cy="6624736"/>
            <a:chOff x="0" y="260648"/>
            <a:chExt cx="9144000" cy="6624736"/>
          </a:xfrm>
        </p:grpSpPr>
        <p:sp>
          <p:nvSpPr>
            <p:cNvPr id="16" name="矩形 15"/>
            <p:cNvSpPr/>
            <p:nvPr/>
          </p:nvSpPr>
          <p:spPr>
            <a:xfrm>
              <a:off x="0" y="260648"/>
              <a:ext cx="9144000" cy="3600400"/>
            </a:xfrm>
            <a:prstGeom prst="rect">
              <a:avLst/>
            </a:prstGeom>
            <a:solidFill>
              <a:srgbClr val="89B41C">
                <a:alpha val="82000"/>
              </a:srgbClr>
            </a:solidFill>
            <a:ln w="19050">
              <a:solidFill>
                <a:srgbClr val="89B41C">
                  <a:alpha val="45000"/>
                </a:srgbClr>
              </a:solidFill>
              <a:bevel/>
            </a:ln>
            <a:scene3d>
              <a:camera prst="orthographicFront"/>
              <a:lightRig rig="threePt" dir="t"/>
            </a:scene3d>
            <a:sp3d>
              <a:bevelT prst="angle"/>
              <a:bevelB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8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2009" y="5955753"/>
              <a:ext cx="852966" cy="929631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9" name="Picture 4" descr="C:\Users\PC33\Desktop\fork_knife_spoon_black_.pn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899592" y="6089902"/>
              <a:ext cx="648072" cy="795482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0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630802" y="5877272"/>
              <a:ext cx="924974" cy="1008112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矩形 20"/>
            <p:cNvSpPr/>
            <p:nvPr/>
          </p:nvSpPr>
          <p:spPr>
            <a:xfrm>
              <a:off x="3347864" y="6777376"/>
              <a:ext cx="5760000" cy="36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27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627784" y="6015630"/>
              <a:ext cx="792088" cy="863281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8" name="內容版面配置區 2"/>
            <p:cNvSpPr txBox="1">
              <a:spLocks/>
            </p:cNvSpPr>
            <p:nvPr/>
          </p:nvSpPr>
          <p:spPr>
            <a:xfrm>
              <a:off x="457200" y="1167521"/>
              <a:ext cx="8229600" cy="190143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20000"/>
            </a:bodyPr>
            <a:lstStyle/>
            <a:p>
              <a:pPr marL="342900" lvl="0" indent="-342900" algn="ctr">
                <a:spcBef>
                  <a:spcPct val="20000"/>
                </a:spcBef>
                <a:defRPr/>
              </a:pPr>
              <a:r>
                <a:rPr lang="zh-TW" altLang="zh-TW" sz="65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「咪嘥嘢校園」</a:t>
              </a:r>
              <a:endParaRPr lang="en-US" altLang="zh-TW" sz="6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endParaRPr>
            </a:p>
            <a:p>
              <a:pPr marL="342900" lvl="0" indent="-342900" algn="ctr">
                <a:spcBef>
                  <a:spcPct val="20000"/>
                </a:spcBef>
                <a:defRPr/>
              </a:pPr>
              <a:r>
                <a:rPr lang="zh-TW" altLang="en-US" sz="40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中學</a:t>
              </a:r>
              <a:r>
                <a:rPr lang="zh-TW" altLang="zh-TW" sz="40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教材</a:t>
              </a:r>
              <a:endParaRPr kumimoji="0" lang="en-US" altLang="zh-TW" sz="65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微軟正黑體" pitchFamily="34" charset="-120"/>
                <a:ea typeface="微軟正黑體" pitchFamily="34" charset="-120"/>
                <a:cs typeface="+mn-cs"/>
              </a:endParaRPr>
            </a:p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TW" altLang="en-US" sz="4000" b="0" i="0" u="none" strike="noStrike" kern="1200" cap="none" spc="0" normalizeH="0" baseline="0" noProof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課程二 </a:t>
              </a:r>
              <a:r>
                <a:rPr kumimoji="0" lang="en-US" altLang="zh-TW" sz="4000" b="0" i="0" u="none" strike="noStrike" kern="1200" cap="none" spc="0" normalizeH="0" baseline="0" noProof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–</a:t>
              </a:r>
              <a:r>
                <a:rPr kumimoji="0" lang="zh-TW" altLang="en-US" sz="4000" b="0" i="0" u="none" strike="noStrike" kern="1200" cap="none" spc="0" normalizeH="0" baseline="0" noProof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 了解廚餘的影響</a:t>
              </a:r>
            </a:p>
          </p:txBody>
        </p:sp>
      </p:grpSp>
      <p:pic>
        <p:nvPicPr>
          <p:cNvPr id="32" name="Picture 3" descr="Y:\EO(CR)2 Team\World Environment Day (WED)\WED 2013\Public Event\Gimmick\Graphics of Big Waster\Mascot_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3429000"/>
            <a:ext cx="2699792" cy="3817336"/>
          </a:xfrm>
          <a:prstGeom prst="rect">
            <a:avLst/>
          </a:prstGeom>
          <a:noFill/>
        </p:spPr>
      </p:pic>
      <p:sp>
        <p:nvSpPr>
          <p:cNvPr id="24" name="投影片編號版面配置區 11"/>
          <p:cNvSpPr>
            <a:spLocks noGrp="1"/>
          </p:cNvSpPr>
          <p:nvPr>
            <p:ph type="sldNum" sz="quarter" idx="12"/>
          </p:nvPr>
        </p:nvSpPr>
        <p:spPr>
          <a:xfrm>
            <a:off x="6948264" y="6453336"/>
            <a:ext cx="2133600" cy="365125"/>
          </a:xfrm>
        </p:spPr>
        <p:txBody>
          <a:bodyPr anchor="b"/>
          <a:lstStyle/>
          <a:p>
            <a:fld id="{693D54E8-16D4-4264-89CB-F05882839814}" type="slidenum">
              <a:rPr lang="zh-TW" altLang="en-US" smtClean="0"/>
              <a:pPr/>
              <a:t>1</a:t>
            </a:fld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投影片編號版面配置區 11"/>
          <p:cNvSpPr>
            <a:spLocks noGrp="1"/>
          </p:cNvSpPr>
          <p:nvPr>
            <p:ph type="sldNum" sz="quarter" idx="12"/>
          </p:nvPr>
        </p:nvSpPr>
        <p:spPr>
          <a:xfrm>
            <a:off x="6948264" y="6453336"/>
            <a:ext cx="2133600" cy="365125"/>
          </a:xfrm>
        </p:spPr>
        <p:txBody>
          <a:bodyPr anchor="b"/>
          <a:lstStyle/>
          <a:p>
            <a:fld id="{693D54E8-16D4-4264-89CB-F05882839814}" type="slidenum">
              <a:rPr lang="zh-TW" altLang="en-US" smtClean="0"/>
              <a:pPr/>
              <a:t>2</a:t>
            </a:fld>
            <a:endParaRPr lang="zh-TW" altLang="en-US" dirty="0"/>
          </a:p>
        </p:txBody>
      </p:sp>
      <p:pic>
        <p:nvPicPr>
          <p:cNvPr id="6146" name="Picture 2" descr="C:\Users\PC33\Desktop\fork_knife_spoon_black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2009" y="5955753"/>
            <a:ext cx="852966" cy="929631"/>
          </a:xfrm>
          <a:prstGeom prst="rect">
            <a:avLst/>
          </a:prstGeom>
          <a:noFill/>
        </p:spPr>
      </p:pic>
      <p:pic>
        <p:nvPicPr>
          <p:cNvPr id="6148" name="Picture 4" descr="C:\Users\PC33\Desktop\fork_knife_spoon_black_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899592" y="6089902"/>
            <a:ext cx="648072" cy="795482"/>
          </a:xfrm>
          <a:prstGeom prst="rect">
            <a:avLst/>
          </a:prstGeom>
          <a:noFill/>
        </p:spPr>
      </p:pic>
      <p:pic>
        <p:nvPicPr>
          <p:cNvPr id="9" name="Picture 2" descr="C:\Users\PC33\Desktop\fork_knife_spoon_black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630802" y="5877272"/>
            <a:ext cx="924974" cy="1008112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348504" y="6777376"/>
            <a:ext cx="5760000" cy="36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矩形 10"/>
          <p:cNvSpPr/>
          <p:nvPr/>
        </p:nvSpPr>
        <p:spPr>
          <a:xfrm>
            <a:off x="0" y="404664"/>
            <a:ext cx="9144000" cy="64807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6" name="Picture 2" descr="C:\Users\PC33\Desktop\fork_knife_spoon_black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627784" y="6015630"/>
            <a:ext cx="792088" cy="863281"/>
          </a:xfrm>
          <a:prstGeom prst="rect">
            <a:avLst/>
          </a:prstGeom>
          <a:noFill/>
        </p:spPr>
      </p:pic>
      <p:sp>
        <p:nvSpPr>
          <p:cNvPr id="19" name="內容版面配置區 2"/>
          <p:cNvSpPr txBox="1">
            <a:spLocks/>
          </p:cNvSpPr>
          <p:nvPr/>
        </p:nvSpPr>
        <p:spPr>
          <a:xfrm>
            <a:off x="4067944" y="6525344"/>
            <a:ext cx="4176464" cy="360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zh-TW" altLang="zh-TW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uLnTx/>
                <a:uFillTx/>
                <a:latin typeface="微軟正黑體" pitchFamily="34" charset="-120"/>
                <a:ea typeface="微軟正黑體" pitchFamily="34" charset="-120"/>
                <a:cs typeface="+mn-cs"/>
              </a:rPr>
              <a:t>「咪嘥嘢校園」教材</a:t>
            </a:r>
            <a:r>
              <a:rPr kumimoji="0" lang="zh-TW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uLnTx/>
                <a:uFillTx/>
                <a:latin typeface="微軟正黑體" pitchFamily="34" charset="-120"/>
                <a:ea typeface="微軟正黑體" pitchFamily="34" charset="-120"/>
                <a:cs typeface="+mn-cs"/>
              </a:rPr>
              <a:t>  </a:t>
            </a:r>
            <a:r>
              <a:rPr kumimoji="0" lang="en-US" altLang="zh-TW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uLnTx/>
                <a:uFillTx/>
                <a:latin typeface="微軟正黑體" pitchFamily="34" charset="-120"/>
                <a:ea typeface="微軟正黑體" pitchFamily="34" charset="-120"/>
                <a:cs typeface="+mn-cs"/>
              </a:rPr>
              <a:t>-</a:t>
            </a:r>
            <a:r>
              <a:rPr kumimoji="0" lang="zh-TW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uLnTx/>
                <a:uFillTx/>
                <a:latin typeface="微軟正黑體" pitchFamily="34" charset="-120"/>
                <a:ea typeface="微軟正黑體" pitchFamily="34" charset="-120"/>
                <a:cs typeface="+mn-cs"/>
              </a:rPr>
              <a:t>  </a:t>
            </a:r>
            <a:r>
              <a:rPr lang="zh-TW" altLang="en-US" sz="1400" b="1" dirty="0" smtClean="0">
                <a:solidFill>
                  <a:schemeClr val="accent3">
                    <a:lumMod val="7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課程二  </a:t>
            </a:r>
            <a:r>
              <a:rPr lang="en-US" altLang="zh-TW" sz="1400" b="1" dirty="0" smtClean="0">
                <a:solidFill>
                  <a:schemeClr val="accent3">
                    <a:lumMod val="7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- </a:t>
            </a:r>
            <a:r>
              <a:rPr lang="zh-TW" altLang="en-US" sz="1400" b="1" dirty="0" smtClean="0">
                <a:solidFill>
                  <a:schemeClr val="accent3">
                    <a:lumMod val="7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了解</a:t>
            </a:r>
            <a:r>
              <a:rPr lang="zh-TW" altLang="en-US" sz="1400" b="1" dirty="0">
                <a:solidFill>
                  <a:schemeClr val="accent3">
                    <a:lumMod val="7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廚餘的影響</a:t>
            </a:r>
            <a:endParaRPr kumimoji="0" lang="zh-TW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uLnTx/>
              <a:uFillTx/>
              <a:cs typeface="+mn-cs"/>
            </a:endParaRPr>
          </a:p>
        </p:txBody>
      </p:sp>
      <p:pic>
        <p:nvPicPr>
          <p:cNvPr id="20" name="Picture 3" descr="Y:\EO(CR)2 Team\World Environment Day (WED)\WED 2013\Public Event\Gimmick\Graphics of Big Waster\Mascot_2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617" r="8018"/>
          <a:stretch/>
        </p:blipFill>
        <p:spPr bwMode="auto">
          <a:xfrm>
            <a:off x="8082312" y="5531984"/>
            <a:ext cx="810168" cy="1425408"/>
          </a:xfrm>
          <a:prstGeom prst="rect">
            <a:avLst/>
          </a:prstGeom>
          <a:noFill/>
        </p:spPr>
      </p:pic>
      <p:sp>
        <p:nvSpPr>
          <p:cNvPr id="14" name="Shape 51"/>
          <p:cNvSpPr/>
          <p:nvPr/>
        </p:nvSpPr>
        <p:spPr>
          <a:xfrm>
            <a:off x="395536" y="476672"/>
            <a:ext cx="8496944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atinLnBrk="1" hangingPunct="0">
              <a:defRPr sz="1800">
                <a:solidFill>
                  <a:srgbClr val="000000"/>
                </a:solidFill>
              </a:defRPr>
            </a:pPr>
            <a:r>
              <a:rPr lang="zh-TW" altLang="en-US" sz="2800" b="1" dirty="0" smtClean="0">
                <a:solidFill>
                  <a:srgbClr val="FFFFFF"/>
                </a:solidFill>
                <a:latin typeface="微軟正黑體" pitchFamily="34" charset="-120"/>
                <a:ea typeface="微軟正黑體" pitchFamily="34" charset="-120"/>
                <a:cs typeface="Heiti TC Light"/>
                <a:sym typeface="Heiti TC Medium"/>
              </a:rPr>
              <a:t>為什麼會吃剩？</a:t>
            </a:r>
            <a:endParaRPr lang="zh-TW" altLang="en-US" sz="2800" b="1" dirty="0">
              <a:solidFill>
                <a:srgbClr val="FFFFFF"/>
              </a:solidFill>
              <a:latin typeface="微軟正黑體" pitchFamily="34" charset="-120"/>
              <a:ea typeface="微軟正黑體" pitchFamily="34" charset="-120"/>
              <a:cs typeface="Heiti TC Light"/>
              <a:sym typeface="Heiti TC Medium"/>
            </a:endParaRPr>
          </a:p>
        </p:txBody>
      </p:sp>
      <p:pic>
        <p:nvPicPr>
          <p:cNvPr id="17" name="IMG_9998.jpeg"/>
          <p:cNvPicPr/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1638900" y="1513257"/>
            <a:ext cx="5866201" cy="39692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3" name="矩形 22"/>
          <p:cNvSpPr/>
          <p:nvPr/>
        </p:nvSpPr>
        <p:spPr>
          <a:xfrm>
            <a:off x="1659362" y="7764388"/>
            <a:ext cx="14510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latinLnBrk="1" hangingPunct="0"/>
            <a:r>
              <a:rPr lang="zh-TW" altLang="en-US" sz="1200" dirty="0">
                <a:solidFill>
                  <a:srgbClr val="323333"/>
                </a:solidFill>
                <a:latin typeface="微軟正黑體" pitchFamily="34" charset="-120"/>
                <a:ea typeface="微軟正黑體" pitchFamily="34" charset="-120"/>
              </a:rPr>
              <a:t>資料來源</a:t>
            </a:r>
            <a:r>
              <a:rPr lang="en-US" altLang="zh-TW" sz="1200" dirty="0" smtClean="0">
                <a:solidFill>
                  <a:srgbClr val="323333"/>
                </a:solidFill>
                <a:latin typeface="微軟正黑體" pitchFamily="34" charset="-120"/>
                <a:ea typeface="微軟正黑體" pitchFamily="34" charset="-120"/>
              </a:rPr>
              <a:t>:</a:t>
            </a:r>
            <a:r>
              <a:rPr lang="zh-TW" altLang="en-US" sz="1200" dirty="0" smtClean="0">
                <a:solidFill>
                  <a:srgbClr val="323333"/>
                </a:solidFill>
                <a:latin typeface="微軟正黑體" pitchFamily="34" charset="-120"/>
                <a:ea typeface="微軟正黑體" pitchFamily="34" charset="-120"/>
              </a:rPr>
              <a:t>自行拍攝</a:t>
            </a:r>
            <a:endParaRPr lang="en-US" altLang="zh-TW" sz="1200" dirty="0">
              <a:solidFill>
                <a:srgbClr val="323333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75"/>
          <p:cNvSpPr/>
          <p:nvPr/>
        </p:nvSpPr>
        <p:spPr>
          <a:xfrm>
            <a:off x="251925" y="2093459"/>
            <a:ext cx="8640151" cy="24958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zh-TW" altLang="en-US" sz="45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  <a:sym typeface="ArialUnicodeMS"/>
              </a:rPr>
              <a:t>細心觀察以下</a:t>
            </a:r>
            <a:r>
              <a:rPr lang="zh-TW" altLang="en-US" sz="4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  <a:sym typeface="ArialUnicodeMS"/>
              </a:rPr>
              <a:t>圖片</a:t>
            </a:r>
            <a:r>
              <a:rPr lang="zh-TW" altLang="en-US" sz="45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  <a:sym typeface="ArialUnicodeMS"/>
              </a:rPr>
              <a:t>，分辨哪些</a:t>
            </a:r>
            <a:r>
              <a:rPr lang="zh-TW" altLang="en-US" sz="4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  <a:sym typeface="ArialUnicodeMS"/>
              </a:rPr>
              <a:t>是：</a:t>
            </a:r>
            <a:endParaRPr lang="en-US" altLang="zh-TW" sz="45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  <a:sym typeface="ArialUnicodeMS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en-GB" sz="3000" dirty="0" smtClean="0">
                <a:solidFill>
                  <a:srgbClr val="535353"/>
                </a:solidFill>
                <a:latin typeface="微軟正黑體" pitchFamily="34" charset="-120"/>
                <a:ea typeface="微軟正黑體" pitchFamily="34" charset="-120"/>
                <a:cs typeface="ArialUnicodeMS"/>
                <a:sym typeface="Lantinghei TC Extralight"/>
              </a:rPr>
              <a:t>「</a:t>
            </a:r>
            <a:r>
              <a:rPr lang="zh-HK" altLang="en-US" sz="3000" dirty="0" smtClean="0">
                <a:solidFill>
                  <a:srgbClr val="535353"/>
                </a:solidFill>
                <a:latin typeface="微軟正黑體" pitchFamily="34" charset="-120"/>
                <a:ea typeface="微軟正黑體" pitchFamily="34" charset="-120"/>
                <a:cs typeface="ArialUnicodeMS"/>
                <a:sym typeface="Lantinghei TC Extralight"/>
              </a:rPr>
              <a:t>可避免」的廚餘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  <a:defRPr sz="1800">
                <a:solidFill>
                  <a:srgbClr val="000000"/>
                </a:solidFill>
              </a:defRPr>
            </a:pPr>
            <a:r>
              <a:rPr lang="en-GB" sz="3000" dirty="0" smtClean="0">
                <a:solidFill>
                  <a:srgbClr val="535353"/>
                </a:solidFill>
                <a:latin typeface="微軟正黑體" pitchFamily="34" charset="-120"/>
                <a:ea typeface="微軟正黑體" pitchFamily="34" charset="-120"/>
                <a:cs typeface="ArialUnicodeMS"/>
                <a:sym typeface="Lantinghei TC Extralight"/>
              </a:rPr>
              <a:t>「</a:t>
            </a:r>
            <a:r>
              <a:rPr lang="zh-HK" altLang="en-US" sz="3000" dirty="0">
                <a:solidFill>
                  <a:srgbClr val="535353"/>
                </a:solidFill>
                <a:latin typeface="微軟正黑體" pitchFamily="34" charset="-120"/>
                <a:ea typeface="微軟正黑體" pitchFamily="34" charset="-120"/>
                <a:cs typeface="ArialUnicodeMS"/>
                <a:sym typeface="Lantinghei TC Extralight"/>
              </a:rPr>
              <a:t>不可避免」的廚餘</a:t>
            </a:r>
          </a:p>
        </p:txBody>
      </p:sp>
      <p:grpSp>
        <p:nvGrpSpPr>
          <p:cNvPr id="2" name="群組 1"/>
          <p:cNvGrpSpPr/>
          <p:nvPr/>
        </p:nvGrpSpPr>
        <p:grpSpPr>
          <a:xfrm>
            <a:off x="0" y="404664"/>
            <a:ext cx="9144000" cy="6552728"/>
            <a:chOff x="0" y="404664"/>
            <a:chExt cx="9144000" cy="6552728"/>
          </a:xfrm>
        </p:grpSpPr>
        <p:pic>
          <p:nvPicPr>
            <p:cNvPr id="614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2009" y="5955753"/>
              <a:ext cx="852966" cy="929631"/>
            </a:xfrm>
            <a:prstGeom prst="rect">
              <a:avLst/>
            </a:prstGeom>
            <a:noFill/>
          </p:spPr>
        </p:pic>
        <p:pic>
          <p:nvPicPr>
            <p:cNvPr id="6148" name="Picture 4" descr="C:\Users\PC33\Desktop\fork_knife_spoon_black_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899592" y="6089902"/>
              <a:ext cx="648072" cy="795482"/>
            </a:xfrm>
            <a:prstGeom prst="rect">
              <a:avLst/>
            </a:prstGeom>
            <a:noFill/>
          </p:spPr>
        </p:pic>
        <p:pic>
          <p:nvPicPr>
            <p:cNvPr id="9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630802" y="5877272"/>
              <a:ext cx="924974" cy="1008112"/>
            </a:xfrm>
            <a:prstGeom prst="rect">
              <a:avLst/>
            </a:prstGeom>
            <a:noFill/>
          </p:spPr>
        </p:pic>
        <p:sp>
          <p:nvSpPr>
            <p:cNvPr id="10" name="矩形 9"/>
            <p:cNvSpPr/>
            <p:nvPr/>
          </p:nvSpPr>
          <p:spPr>
            <a:xfrm>
              <a:off x="3348504" y="6777376"/>
              <a:ext cx="5760000" cy="36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404664"/>
              <a:ext cx="9144000" cy="648072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627784" y="6015630"/>
              <a:ext cx="792088" cy="863281"/>
            </a:xfrm>
            <a:prstGeom prst="rect">
              <a:avLst/>
            </a:prstGeom>
            <a:noFill/>
          </p:spPr>
        </p:pic>
        <p:pic>
          <p:nvPicPr>
            <p:cNvPr id="14" name="Picture 3" descr="Y:\EO(CR)2 Team\World Environment Day (WED)\WED 2013\Public Event\Gimmick\Graphics of Big Waster\Mascot_2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617" r="8018"/>
            <a:stretch/>
          </p:blipFill>
          <p:spPr bwMode="auto">
            <a:xfrm>
              <a:off x="8082312" y="5531984"/>
              <a:ext cx="810168" cy="1425408"/>
            </a:xfrm>
            <a:prstGeom prst="rect">
              <a:avLst/>
            </a:prstGeom>
            <a:noFill/>
          </p:spPr>
        </p:pic>
        <p:sp>
          <p:nvSpPr>
            <p:cNvPr id="18" name="內容版面配置區 2"/>
            <p:cNvSpPr txBox="1">
              <a:spLocks/>
            </p:cNvSpPr>
            <p:nvPr/>
          </p:nvSpPr>
          <p:spPr>
            <a:xfrm>
              <a:off x="4067944" y="6525344"/>
              <a:ext cx="4176464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kumimoji="0" lang="zh-TW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「咪嘥嘢校園」教材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  </a:t>
              </a:r>
              <a:r>
                <a:rPr kumimoji="0" lang="en-US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-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  </a:t>
              </a:r>
              <a:r>
                <a:rPr lang="zh-TW" altLang="en-US" sz="1400" b="1" dirty="0" smtClean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課程二  </a:t>
              </a:r>
              <a:r>
                <a:rPr lang="en-US" altLang="zh-TW" sz="1400" b="1" dirty="0" smtClean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- </a:t>
              </a:r>
              <a:r>
                <a:rPr lang="zh-TW" altLang="en-US" sz="1400" b="1" dirty="0" smtClean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 了解</a:t>
              </a:r>
              <a:r>
                <a:rPr lang="zh-TW" altLang="en-US" sz="1400" b="1" dirty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廚餘的影響</a:t>
              </a:r>
              <a:endParaRPr kumimoji="0" lang="zh-TW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uLnTx/>
                <a:uFillTx/>
                <a:cs typeface="+mn-cs"/>
              </a:endParaRPr>
            </a:p>
          </p:txBody>
        </p:sp>
      </p:grpSp>
      <p:sp>
        <p:nvSpPr>
          <p:cNvPr id="17" name="投影片編號版面配置區 11"/>
          <p:cNvSpPr>
            <a:spLocks noGrp="1"/>
          </p:cNvSpPr>
          <p:nvPr>
            <p:ph type="sldNum" sz="quarter" idx="12"/>
          </p:nvPr>
        </p:nvSpPr>
        <p:spPr>
          <a:xfrm>
            <a:off x="6948264" y="6453336"/>
            <a:ext cx="2133600" cy="365125"/>
          </a:xfrm>
        </p:spPr>
        <p:txBody>
          <a:bodyPr anchor="b"/>
          <a:lstStyle/>
          <a:p>
            <a:fld id="{693D54E8-16D4-4264-89CB-F05882839814}" type="slidenum">
              <a:rPr lang="zh-TW" altLang="en-US" smtClean="0"/>
              <a:pPr/>
              <a:t>3</a:t>
            </a:fld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sted-image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017279" y="1340768"/>
            <a:ext cx="5109443" cy="40235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4" name="矩形 13"/>
          <p:cNvSpPr/>
          <p:nvPr/>
        </p:nvSpPr>
        <p:spPr>
          <a:xfrm>
            <a:off x="5004048" y="5528265"/>
            <a:ext cx="25922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 latinLnBrk="1" hangingPunct="0"/>
            <a:r>
              <a:rPr lang="zh-TW" altLang="en-US" sz="1200" dirty="0">
                <a:solidFill>
                  <a:srgbClr val="323333"/>
                </a:solidFill>
                <a:latin typeface="微軟正黑體" pitchFamily="34" charset="-120"/>
                <a:ea typeface="微軟正黑體" pitchFamily="34" charset="-120"/>
              </a:rPr>
              <a:t>資料</a:t>
            </a:r>
            <a:r>
              <a:rPr lang="zh-TW" altLang="en-US" sz="1200" dirty="0" smtClean="0">
                <a:solidFill>
                  <a:srgbClr val="323333"/>
                </a:solidFill>
                <a:latin typeface="微軟正黑體" pitchFamily="34" charset="-120"/>
                <a:ea typeface="微軟正黑體" pitchFamily="34" charset="-120"/>
              </a:rPr>
              <a:t>來源：</a:t>
            </a:r>
            <a:r>
              <a:rPr lang="en-US" altLang="zh-TW" sz="1200" dirty="0" smtClean="0">
                <a:solidFill>
                  <a:srgbClr val="323333"/>
                </a:solidFill>
                <a:latin typeface="微軟正黑體" pitchFamily="34" charset="-120"/>
                <a:ea typeface="微軟正黑體" pitchFamily="34" charset="-120"/>
              </a:rPr>
              <a:t>Wikimedia</a:t>
            </a:r>
            <a:r>
              <a:rPr lang="zh-TW" altLang="en-US" sz="1200" dirty="0" smtClean="0">
                <a:solidFill>
                  <a:srgbClr val="323333"/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1200" dirty="0" smtClean="0">
                <a:solidFill>
                  <a:srgbClr val="323333"/>
                </a:solidFill>
                <a:latin typeface="微軟正黑體" pitchFamily="34" charset="-120"/>
                <a:ea typeface="微軟正黑體" pitchFamily="34" charset="-120"/>
              </a:rPr>
              <a:t>Common</a:t>
            </a:r>
            <a:r>
              <a:rPr lang="en-US" altLang="zh-TW" sz="1200" dirty="0">
                <a:solidFill>
                  <a:srgbClr val="323333"/>
                </a:solidFill>
                <a:latin typeface="微軟正黑體" pitchFamily="34" charset="-120"/>
                <a:ea typeface="微軟正黑體" pitchFamily="34" charset="-120"/>
              </a:rPr>
              <a:t>s</a:t>
            </a:r>
          </a:p>
        </p:txBody>
      </p:sp>
      <p:grpSp>
        <p:nvGrpSpPr>
          <p:cNvPr id="3" name="群組 2"/>
          <p:cNvGrpSpPr/>
          <p:nvPr/>
        </p:nvGrpSpPr>
        <p:grpSpPr>
          <a:xfrm>
            <a:off x="0" y="404664"/>
            <a:ext cx="9144000" cy="6552728"/>
            <a:chOff x="0" y="404664"/>
            <a:chExt cx="9144000" cy="6552728"/>
          </a:xfrm>
        </p:grpSpPr>
        <p:pic>
          <p:nvPicPr>
            <p:cNvPr id="614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2009" y="5955753"/>
              <a:ext cx="852966" cy="929631"/>
            </a:xfrm>
            <a:prstGeom prst="rect">
              <a:avLst/>
            </a:prstGeom>
            <a:noFill/>
          </p:spPr>
        </p:pic>
        <p:pic>
          <p:nvPicPr>
            <p:cNvPr id="6148" name="Picture 4" descr="C:\Users\PC33\Desktop\fork_knife_spoon_black_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899592" y="6089902"/>
              <a:ext cx="648072" cy="795482"/>
            </a:xfrm>
            <a:prstGeom prst="rect">
              <a:avLst/>
            </a:prstGeom>
            <a:noFill/>
          </p:spPr>
        </p:pic>
        <p:pic>
          <p:nvPicPr>
            <p:cNvPr id="9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630802" y="5877272"/>
              <a:ext cx="924974" cy="1008112"/>
            </a:xfrm>
            <a:prstGeom prst="rect">
              <a:avLst/>
            </a:prstGeom>
            <a:noFill/>
          </p:spPr>
        </p:pic>
        <p:sp>
          <p:nvSpPr>
            <p:cNvPr id="10" name="矩形 9"/>
            <p:cNvSpPr/>
            <p:nvPr/>
          </p:nvSpPr>
          <p:spPr>
            <a:xfrm>
              <a:off x="3348504" y="6777376"/>
              <a:ext cx="5760000" cy="36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404664"/>
              <a:ext cx="9144000" cy="648072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627784" y="6015630"/>
              <a:ext cx="792088" cy="863281"/>
            </a:xfrm>
            <a:prstGeom prst="rect">
              <a:avLst/>
            </a:prstGeom>
            <a:noFill/>
          </p:spPr>
        </p:pic>
        <p:sp>
          <p:nvSpPr>
            <p:cNvPr id="17" name="文字方塊 16"/>
            <p:cNvSpPr txBox="1"/>
            <p:nvPr/>
          </p:nvSpPr>
          <p:spPr>
            <a:xfrm>
              <a:off x="369658" y="509455"/>
              <a:ext cx="8666838" cy="472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7" tIns="35717" rIns="35717" bIns="35717" numCol="1" spcCol="26788" rtlCol="0" anchor="ctr">
              <a:spAutoFit/>
            </a:bodyPr>
            <a:lstStyle/>
            <a:p>
              <a:pPr lvl="0" latinLnBrk="1" hangingPunct="0"/>
              <a:r>
                <a:rPr lang="zh-TW" altLang="en-US" sz="2600" b="1" dirty="0" smtClean="0">
                  <a:solidFill>
                    <a:srgbClr val="FFFFFF"/>
                  </a:solidFill>
                  <a:latin typeface="微軟正黑體" pitchFamily="34" charset="-120"/>
                  <a:ea typeface="微軟正黑體" pitchFamily="34" charset="-120"/>
                  <a:cs typeface="Heiti TC Light"/>
                  <a:sym typeface="Heiti TC Light"/>
                </a:rPr>
                <a:t>「可避免」？「不可避免」？</a:t>
              </a:r>
              <a:endParaRPr lang="en-US" altLang="zh-TW" sz="2600" b="1" dirty="0">
                <a:solidFill>
                  <a:srgbClr val="FFFFFF"/>
                </a:solidFill>
                <a:latin typeface="微軟正黑體" pitchFamily="34" charset="-120"/>
                <a:ea typeface="微軟正黑體" pitchFamily="34" charset="-120"/>
                <a:cs typeface="Heiti TC Light"/>
                <a:sym typeface="Heiti TC Light"/>
              </a:endParaRPr>
            </a:p>
          </p:txBody>
        </p:sp>
        <p:pic>
          <p:nvPicPr>
            <p:cNvPr id="18" name="Picture 3" descr="Y:\EO(CR)2 Team\World Environment Day (WED)\WED 2013\Public Event\Gimmick\Graphics of Big Waster\Mascot_2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617" r="8018"/>
            <a:stretch/>
          </p:blipFill>
          <p:spPr bwMode="auto">
            <a:xfrm>
              <a:off x="8082312" y="5531984"/>
              <a:ext cx="810168" cy="1425408"/>
            </a:xfrm>
            <a:prstGeom prst="rect">
              <a:avLst/>
            </a:prstGeom>
            <a:noFill/>
          </p:spPr>
        </p:pic>
        <p:sp>
          <p:nvSpPr>
            <p:cNvPr id="20" name="內容版面配置區 2"/>
            <p:cNvSpPr txBox="1">
              <a:spLocks/>
            </p:cNvSpPr>
            <p:nvPr/>
          </p:nvSpPr>
          <p:spPr>
            <a:xfrm>
              <a:off x="4067944" y="6525344"/>
              <a:ext cx="4176464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kumimoji="0" lang="zh-TW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「咪嘥嘢校園」教材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  </a:t>
              </a:r>
              <a:r>
                <a:rPr kumimoji="0" lang="en-US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-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  </a:t>
              </a:r>
              <a:r>
                <a:rPr lang="zh-TW" altLang="en-US" sz="1400" b="1" dirty="0" smtClean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課程二  </a:t>
              </a:r>
              <a:r>
                <a:rPr lang="en-US" altLang="zh-TW" sz="1400" b="1" dirty="0" smtClean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- </a:t>
              </a:r>
              <a:r>
                <a:rPr lang="zh-TW" altLang="en-US" sz="1400" b="1" dirty="0" smtClean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 了解</a:t>
              </a:r>
              <a:r>
                <a:rPr lang="zh-TW" altLang="en-US" sz="1400" b="1" dirty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廚餘的影響</a:t>
              </a:r>
              <a:endParaRPr kumimoji="0" lang="zh-TW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uLnTx/>
                <a:uFillTx/>
                <a:cs typeface="+mn-cs"/>
              </a:endParaRPr>
            </a:p>
          </p:txBody>
        </p:sp>
      </p:grpSp>
      <p:sp>
        <p:nvSpPr>
          <p:cNvPr id="19" name="投影片編號版面配置區 11"/>
          <p:cNvSpPr>
            <a:spLocks noGrp="1"/>
          </p:cNvSpPr>
          <p:nvPr>
            <p:ph type="sldNum" sz="quarter" idx="12"/>
          </p:nvPr>
        </p:nvSpPr>
        <p:spPr>
          <a:xfrm>
            <a:off x="6948264" y="6453336"/>
            <a:ext cx="2133600" cy="365125"/>
          </a:xfrm>
        </p:spPr>
        <p:txBody>
          <a:bodyPr anchor="b"/>
          <a:lstStyle/>
          <a:p>
            <a:fld id="{693D54E8-16D4-4264-89CB-F05882839814}" type="slidenum">
              <a:rPr lang="zh-TW" altLang="en-US" smtClean="0"/>
              <a:pPr/>
              <a:t>4</a:t>
            </a:fld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sted-image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272783" y="1484784"/>
            <a:ext cx="6598434" cy="39347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5" name="矩形 14"/>
          <p:cNvSpPr/>
          <p:nvPr/>
        </p:nvSpPr>
        <p:spPr>
          <a:xfrm>
            <a:off x="5148064" y="5589240"/>
            <a:ext cx="25922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 latinLnBrk="1" hangingPunct="0"/>
            <a:r>
              <a:rPr lang="zh-TW" altLang="en-US" sz="1200" dirty="0">
                <a:solidFill>
                  <a:srgbClr val="323333"/>
                </a:solidFill>
                <a:latin typeface="微軟正黑體" pitchFamily="34" charset="-120"/>
                <a:ea typeface="微軟正黑體" pitchFamily="34" charset="-120"/>
              </a:rPr>
              <a:t>資料</a:t>
            </a:r>
            <a:r>
              <a:rPr lang="zh-TW" altLang="en-US" sz="1200" dirty="0" smtClean="0">
                <a:solidFill>
                  <a:srgbClr val="323333"/>
                </a:solidFill>
                <a:latin typeface="微軟正黑體" pitchFamily="34" charset="-120"/>
                <a:ea typeface="微軟正黑體" pitchFamily="34" charset="-120"/>
              </a:rPr>
              <a:t>來源：</a:t>
            </a:r>
            <a:r>
              <a:rPr lang="en-US" altLang="zh-TW" sz="1200" dirty="0" smtClean="0">
                <a:solidFill>
                  <a:srgbClr val="323333"/>
                </a:solidFill>
                <a:latin typeface="微軟正黑體" pitchFamily="34" charset="-120"/>
                <a:ea typeface="微軟正黑體" pitchFamily="34" charset="-120"/>
              </a:rPr>
              <a:t>Wikimedia</a:t>
            </a:r>
            <a:r>
              <a:rPr lang="zh-TW" altLang="en-US" sz="1200" dirty="0" smtClean="0">
                <a:solidFill>
                  <a:srgbClr val="323333"/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1200" dirty="0" smtClean="0">
                <a:solidFill>
                  <a:srgbClr val="323333"/>
                </a:solidFill>
                <a:latin typeface="微軟正黑體" pitchFamily="34" charset="-120"/>
                <a:ea typeface="微軟正黑體" pitchFamily="34" charset="-120"/>
              </a:rPr>
              <a:t>Common</a:t>
            </a:r>
            <a:r>
              <a:rPr lang="en-US" altLang="zh-TW" sz="1200" dirty="0">
                <a:solidFill>
                  <a:srgbClr val="323333"/>
                </a:solidFill>
                <a:latin typeface="微軟正黑體" pitchFamily="34" charset="-120"/>
                <a:ea typeface="微軟正黑體" pitchFamily="34" charset="-120"/>
              </a:rPr>
              <a:t>s</a:t>
            </a:r>
          </a:p>
        </p:txBody>
      </p:sp>
      <p:grpSp>
        <p:nvGrpSpPr>
          <p:cNvPr id="4" name="群組 3"/>
          <p:cNvGrpSpPr/>
          <p:nvPr/>
        </p:nvGrpSpPr>
        <p:grpSpPr>
          <a:xfrm>
            <a:off x="0" y="404664"/>
            <a:ext cx="9144000" cy="6552728"/>
            <a:chOff x="0" y="404664"/>
            <a:chExt cx="9144000" cy="6552728"/>
          </a:xfrm>
        </p:grpSpPr>
        <p:pic>
          <p:nvPicPr>
            <p:cNvPr id="614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2009" y="5955753"/>
              <a:ext cx="852966" cy="929631"/>
            </a:xfrm>
            <a:prstGeom prst="rect">
              <a:avLst/>
            </a:prstGeom>
            <a:noFill/>
          </p:spPr>
        </p:pic>
        <p:pic>
          <p:nvPicPr>
            <p:cNvPr id="6148" name="Picture 4" descr="C:\Users\PC33\Desktop\fork_knife_spoon_black_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899592" y="6089902"/>
              <a:ext cx="648072" cy="795482"/>
            </a:xfrm>
            <a:prstGeom prst="rect">
              <a:avLst/>
            </a:prstGeom>
            <a:noFill/>
          </p:spPr>
        </p:pic>
        <p:pic>
          <p:nvPicPr>
            <p:cNvPr id="9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630802" y="5877272"/>
              <a:ext cx="924974" cy="1008112"/>
            </a:xfrm>
            <a:prstGeom prst="rect">
              <a:avLst/>
            </a:prstGeom>
            <a:noFill/>
          </p:spPr>
        </p:pic>
        <p:sp>
          <p:nvSpPr>
            <p:cNvPr id="10" name="矩形 9"/>
            <p:cNvSpPr/>
            <p:nvPr/>
          </p:nvSpPr>
          <p:spPr>
            <a:xfrm>
              <a:off x="3348504" y="6777376"/>
              <a:ext cx="5760000" cy="36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404664"/>
              <a:ext cx="9144000" cy="648072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627784" y="6015630"/>
              <a:ext cx="792088" cy="863281"/>
            </a:xfrm>
            <a:prstGeom prst="rect">
              <a:avLst/>
            </a:prstGeom>
            <a:noFill/>
          </p:spPr>
        </p:pic>
        <p:pic>
          <p:nvPicPr>
            <p:cNvPr id="21" name="Picture 3" descr="Y:\EO(CR)2 Team\World Environment Day (WED)\WED 2013\Public Event\Gimmick\Graphics of Big Waster\Mascot_2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617" r="8018"/>
            <a:stretch/>
          </p:blipFill>
          <p:spPr bwMode="auto">
            <a:xfrm>
              <a:off x="8082312" y="5531984"/>
              <a:ext cx="810168" cy="1425408"/>
            </a:xfrm>
            <a:prstGeom prst="rect">
              <a:avLst/>
            </a:prstGeom>
            <a:noFill/>
          </p:spPr>
        </p:pic>
        <p:sp>
          <p:nvSpPr>
            <p:cNvPr id="20" name="文字方塊 19"/>
            <p:cNvSpPr txBox="1"/>
            <p:nvPr/>
          </p:nvSpPr>
          <p:spPr>
            <a:xfrm>
              <a:off x="369658" y="509455"/>
              <a:ext cx="8666838" cy="472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7" tIns="35717" rIns="35717" bIns="35717" numCol="1" spcCol="26788" rtlCol="0" anchor="ctr">
              <a:spAutoFit/>
            </a:bodyPr>
            <a:lstStyle/>
            <a:p>
              <a:pPr lvl="0" latinLnBrk="1" hangingPunct="0"/>
              <a:r>
                <a:rPr lang="zh-TW" altLang="en-US" sz="2600" b="1" dirty="0" smtClean="0">
                  <a:solidFill>
                    <a:srgbClr val="FFFFFF"/>
                  </a:solidFill>
                  <a:latin typeface="微軟正黑體" pitchFamily="34" charset="-120"/>
                  <a:ea typeface="微軟正黑體" pitchFamily="34" charset="-120"/>
                  <a:cs typeface="Heiti TC Light"/>
                  <a:sym typeface="Heiti TC Light"/>
                </a:rPr>
                <a:t>「可避免」？「不可避免」？</a:t>
              </a:r>
              <a:endParaRPr lang="en-US" altLang="zh-TW" sz="2600" b="1" dirty="0">
                <a:solidFill>
                  <a:srgbClr val="FFFFFF"/>
                </a:solidFill>
                <a:latin typeface="微軟正黑體" pitchFamily="34" charset="-120"/>
                <a:ea typeface="微軟正黑體" pitchFamily="34" charset="-120"/>
                <a:cs typeface="Heiti TC Light"/>
                <a:sym typeface="Heiti TC Light"/>
              </a:endParaRPr>
            </a:p>
          </p:txBody>
        </p:sp>
        <p:sp>
          <p:nvSpPr>
            <p:cNvPr id="17" name="內容版面配置區 2"/>
            <p:cNvSpPr txBox="1">
              <a:spLocks/>
            </p:cNvSpPr>
            <p:nvPr/>
          </p:nvSpPr>
          <p:spPr>
            <a:xfrm>
              <a:off x="4067944" y="6525344"/>
              <a:ext cx="4176464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kumimoji="0" lang="zh-TW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「咪嘥嘢校園」教材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  </a:t>
              </a:r>
              <a:r>
                <a:rPr kumimoji="0" lang="en-US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-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  </a:t>
              </a:r>
              <a:r>
                <a:rPr lang="zh-TW" altLang="en-US" sz="1400" b="1" dirty="0" smtClean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課程二  </a:t>
              </a:r>
              <a:r>
                <a:rPr lang="en-US" altLang="zh-TW" sz="1400" b="1" dirty="0" smtClean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- </a:t>
              </a:r>
              <a:r>
                <a:rPr lang="zh-TW" altLang="en-US" sz="1400" b="1" dirty="0" smtClean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 了解</a:t>
              </a:r>
              <a:r>
                <a:rPr lang="zh-TW" altLang="en-US" sz="1400" b="1" dirty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廚餘的影響</a:t>
              </a:r>
              <a:endParaRPr kumimoji="0" lang="zh-TW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uLnTx/>
                <a:uFillTx/>
                <a:cs typeface="+mn-cs"/>
              </a:endParaRPr>
            </a:p>
          </p:txBody>
        </p:sp>
      </p:grpSp>
      <p:sp>
        <p:nvSpPr>
          <p:cNvPr id="19" name="投影片編號版面配置區 11"/>
          <p:cNvSpPr>
            <a:spLocks noGrp="1"/>
          </p:cNvSpPr>
          <p:nvPr>
            <p:ph type="sldNum" sz="quarter" idx="12"/>
          </p:nvPr>
        </p:nvSpPr>
        <p:spPr>
          <a:xfrm>
            <a:off x="6948264" y="6453336"/>
            <a:ext cx="2133600" cy="365125"/>
          </a:xfrm>
        </p:spPr>
        <p:txBody>
          <a:bodyPr anchor="b"/>
          <a:lstStyle/>
          <a:p>
            <a:fld id="{693D54E8-16D4-4264-89CB-F05882839814}" type="slidenum">
              <a:rPr lang="zh-TW" altLang="en-US" smtClean="0"/>
              <a:pPr/>
              <a:t>5</a:t>
            </a:fld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sted-image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043609" y="1340768"/>
            <a:ext cx="7056783" cy="43281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grpSp>
        <p:nvGrpSpPr>
          <p:cNvPr id="3" name="群組 2"/>
          <p:cNvGrpSpPr/>
          <p:nvPr/>
        </p:nvGrpSpPr>
        <p:grpSpPr>
          <a:xfrm>
            <a:off x="0" y="404664"/>
            <a:ext cx="9144000" cy="6552728"/>
            <a:chOff x="0" y="404664"/>
            <a:chExt cx="9144000" cy="6552728"/>
          </a:xfrm>
        </p:grpSpPr>
        <p:pic>
          <p:nvPicPr>
            <p:cNvPr id="614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2009" y="5955753"/>
              <a:ext cx="852966" cy="929631"/>
            </a:xfrm>
            <a:prstGeom prst="rect">
              <a:avLst/>
            </a:prstGeom>
            <a:noFill/>
          </p:spPr>
        </p:pic>
        <p:pic>
          <p:nvPicPr>
            <p:cNvPr id="6148" name="Picture 4" descr="C:\Users\PC33\Desktop\fork_knife_spoon_black_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899592" y="6089902"/>
              <a:ext cx="648072" cy="795482"/>
            </a:xfrm>
            <a:prstGeom prst="rect">
              <a:avLst/>
            </a:prstGeom>
            <a:noFill/>
          </p:spPr>
        </p:pic>
        <p:pic>
          <p:nvPicPr>
            <p:cNvPr id="9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630802" y="5877272"/>
              <a:ext cx="924974" cy="1008112"/>
            </a:xfrm>
            <a:prstGeom prst="rect">
              <a:avLst/>
            </a:prstGeom>
            <a:noFill/>
          </p:spPr>
        </p:pic>
        <p:sp>
          <p:nvSpPr>
            <p:cNvPr id="10" name="矩形 9"/>
            <p:cNvSpPr/>
            <p:nvPr/>
          </p:nvSpPr>
          <p:spPr>
            <a:xfrm>
              <a:off x="3348504" y="6777376"/>
              <a:ext cx="5760000" cy="36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404664"/>
              <a:ext cx="9144000" cy="648072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627784" y="6015630"/>
              <a:ext cx="792088" cy="863281"/>
            </a:xfrm>
            <a:prstGeom prst="rect">
              <a:avLst/>
            </a:prstGeom>
            <a:noFill/>
          </p:spPr>
        </p:pic>
        <p:pic>
          <p:nvPicPr>
            <p:cNvPr id="15" name="Picture 3" descr="Y:\EO(CR)2 Team\World Environment Day (WED)\WED 2013\Public Event\Gimmick\Graphics of Big Waster\Mascot_2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617" r="8018"/>
            <a:stretch/>
          </p:blipFill>
          <p:spPr bwMode="auto">
            <a:xfrm>
              <a:off x="8082312" y="5531984"/>
              <a:ext cx="810168" cy="1425408"/>
            </a:xfrm>
            <a:prstGeom prst="rect">
              <a:avLst/>
            </a:prstGeom>
            <a:noFill/>
          </p:spPr>
        </p:pic>
        <p:sp>
          <p:nvSpPr>
            <p:cNvPr id="17" name="文字方塊 16"/>
            <p:cNvSpPr txBox="1"/>
            <p:nvPr/>
          </p:nvSpPr>
          <p:spPr>
            <a:xfrm>
              <a:off x="369658" y="509455"/>
              <a:ext cx="8666838" cy="472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7" tIns="35717" rIns="35717" bIns="35717" numCol="1" spcCol="26788" rtlCol="0" anchor="ctr">
              <a:spAutoFit/>
            </a:bodyPr>
            <a:lstStyle/>
            <a:p>
              <a:pPr lvl="0" latinLnBrk="1" hangingPunct="0"/>
              <a:r>
                <a:rPr lang="zh-TW" altLang="en-US" sz="2600" b="1" dirty="0" smtClean="0">
                  <a:solidFill>
                    <a:srgbClr val="FFFFFF"/>
                  </a:solidFill>
                  <a:latin typeface="微軟正黑體" pitchFamily="34" charset="-120"/>
                  <a:ea typeface="微軟正黑體" pitchFamily="34" charset="-120"/>
                  <a:cs typeface="Heiti TC Light"/>
                  <a:sym typeface="Heiti TC Light"/>
                </a:rPr>
                <a:t>「可避免」？「不可避免」？</a:t>
              </a:r>
              <a:endParaRPr lang="en-US" altLang="zh-TW" sz="2600" b="1" dirty="0">
                <a:solidFill>
                  <a:srgbClr val="FFFFFF"/>
                </a:solidFill>
                <a:latin typeface="微軟正黑體" pitchFamily="34" charset="-120"/>
                <a:ea typeface="微軟正黑體" pitchFamily="34" charset="-120"/>
                <a:cs typeface="Heiti TC Light"/>
                <a:sym typeface="Heiti TC Light"/>
              </a:endParaRPr>
            </a:p>
          </p:txBody>
        </p:sp>
        <p:sp>
          <p:nvSpPr>
            <p:cNvPr id="18" name="內容版面配置區 2"/>
            <p:cNvSpPr txBox="1">
              <a:spLocks/>
            </p:cNvSpPr>
            <p:nvPr/>
          </p:nvSpPr>
          <p:spPr>
            <a:xfrm>
              <a:off x="4067944" y="6525344"/>
              <a:ext cx="4176464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kumimoji="0" lang="zh-TW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「咪嘥嘢校園」教材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  </a:t>
              </a:r>
              <a:r>
                <a:rPr kumimoji="0" lang="en-US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-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  </a:t>
              </a:r>
              <a:r>
                <a:rPr lang="zh-TW" altLang="en-US" sz="1400" b="1" dirty="0" smtClean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課程二  </a:t>
              </a:r>
              <a:r>
                <a:rPr lang="en-US" altLang="zh-TW" sz="1400" b="1" dirty="0" smtClean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- </a:t>
              </a:r>
              <a:r>
                <a:rPr lang="zh-TW" altLang="en-US" sz="1400" b="1" dirty="0" smtClean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 了解</a:t>
              </a:r>
              <a:r>
                <a:rPr lang="zh-TW" altLang="en-US" sz="1400" b="1" dirty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廚餘的影響</a:t>
              </a:r>
              <a:endParaRPr kumimoji="0" lang="zh-TW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uLnTx/>
                <a:uFillTx/>
                <a:cs typeface="+mn-cs"/>
              </a:endParaRPr>
            </a:p>
          </p:txBody>
        </p:sp>
      </p:grpSp>
      <p:sp>
        <p:nvSpPr>
          <p:cNvPr id="19" name="投影片編號版面配置區 11"/>
          <p:cNvSpPr>
            <a:spLocks noGrp="1"/>
          </p:cNvSpPr>
          <p:nvPr>
            <p:ph type="sldNum" sz="quarter" idx="12"/>
          </p:nvPr>
        </p:nvSpPr>
        <p:spPr>
          <a:xfrm>
            <a:off x="6948264" y="6453336"/>
            <a:ext cx="2133600" cy="365125"/>
          </a:xfrm>
        </p:spPr>
        <p:txBody>
          <a:bodyPr anchor="b"/>
          <a:lstStyle/>
          <a:p>
            <a:fld id="{693D54E8-16D4-4264-89CB-F05882839814}" type="slidenum">
              <a:rPr lang="zh-TW" altLang="en-US" smtClean="0"/>
              <a:pPr/>
              <a:t>6</a:t>
            </a:fld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64"/>
          <p:cNvSpPr/>
          <p:nvPr/>
        </p:nvSpPr>
        <p:spPr>
          <a:xfrm>
            <a:off x="891505" y="1412776"/>
            <a:ext cx="7360990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ctr" defTabSz="584200">
              <a:defRPr sz="4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1pPr>
            <a:lvl2pPr indent="342900" algn="ctr" defTabSz="584200">
              <a:defRPr sz="4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2pPr>
            <a:lvl3pPr indent="685800" algn="ctr" defTabSz="584200">
              <a:defRPr sz="4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3pPr>
            <a:lvl4pPr indent="1028700" algn="ctr" defTabSz="584200">
              <a:defRPr sz="4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4pPr>
            <a:lvl5pPr indent="1371600" algn="ctr" defTabSz="584200">
              <a:defRPr sz="4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5pPr>
            <a:lvl6pPr indent="1714500" algn="ctr" defTabSz="584200">
              <a:defRPr sz="4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6pPr>
            <a:lvl7pPr indent="2057400" algn="ctr" defTabSz="584200">
              <a:defRPr sz="4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7pPr>
            <a:lvl8pPr indent="2400300" algn="ctr" defTabSz="584200">
              <a:defRPr sz="4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8pPr>
            <a:lvl9pPr indent="2743200" algn="ctr" defTabSz="584200">
              <a:defRPr sz="4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9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itchFamily="34" charset="-120"/>
                <a:ea typeface="微軟正黑體" pitchFamily="34" charset="-120"/>
                <a:cs typeface="Gill Sans"/>
                <a:sym typeface="Gill Sans"/>
              </a:rPr>
              <a:t>你認為你在日常生活中吃剩</a:t>
            </a:r>
            <a:endParaRPr lang="en-US" sz="4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軟正黑體" pitchFamily="34" charset="-120"/>
              <a:ea typeface="微軟正黑體" pitchFamily="34" charset="-120"/>
              <a:cs typeface="Gill Sans"/>
              <a:sym typeface="Gill Sans"/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 b="1" dirty="0" smtClean="0">
                <a:solidFill>
                  <a:schemeClr val="accent6"/>
                </a:solidFill>
                <a:latin typeface="微軟正黑體" pitchFamily="34" charset="-120"/>
                <a:ea typeface="微軟正黑體" pitchFamily="34" charset="-120"/>
                <a:cs typeface="Gill Sans"/>
                <a:sym typeface="Gill Sans"/>
              </a:rPr>
              <a:t>「</a:t>
            </a:r>
            <a:r>
              <a:rPr sz="4000" b="1" dirty="0" err="1">
                <a:solidFill>
                  <a:schemeClr val="accent6"/>
                </a:solidFill>
                <a:latin typeface="微軟正黑體" pitchFamily="34" charset="-120"/>
                <a:ea typeface="微軟正黑體" pitchFamily="34" charset="-120"/>
                <a:cs typeface="Gill Sans"/>
                <a:sym typeface="Gill Sans"/>
              </a:rPr>
              <a:t>可避免」</a:t>
            </a:r>
            <a:r>
              <a:rPr sz="4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itchFamily="34" charset="-120"/>
                <a:ea typeface="微軟正黑體" pitchFamily="34" charset="-120"/>
                <a:cs typeface="Gill Sans"/>
                <a:sym typeface="Gill Sans"/>
              </a:rPr>
              <a:t>的</a:t>
            </a:r>
            <a:r>
              <a:rPr lang="zh-TW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itchFamily="34" charset="-120"/>
                <a:ea typeface="微軟正黑體" pitchFamily="34" charset="-120"/>
                <a:cs typeface="Gill Sans"/>
                <a:sym typeface="Gill Sans"/>
              </a:rPr>
              <a:t>廚餘</a:t>
            </a:r>
            <a:r>
              <a:rPr sz="4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itchFamily="34" charset="-120"/>
                <a:ea typeface="微軟正黑體" pitchFamily="34" charset="-120"/>
                <a:cs typeface="Gill Sans"/>
                <a:sym typeface="Gill Sans"/>
              </a:rPr>
              <a:t>情況嚴重嗎</a:t>
            </a:r>
            <a:r>
              <a:rPr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itchFamily="34" charset="-120"/>
                <a:ea typeface="微軟正黑體" pitchFamily="34" charset="-120"/>
                <a:cs typeface="Gill Sans"/>
                <a:sym typeface="Gill Sans"/>
              </a:rPr>
              <a:t>？</a:t>
            </a:r>
          </a:p>
        </p:txBody>
      </p:sp>
      <p:pic>
        <p:nvPicPr>
          <p:cNvPr id="16" name="pasted-image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429763" y="2852936"/>
            <a:ext cx="4284475" cy="288322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" name="群組 1"/>
          <p:cNvGrpSpPr/>
          <p:nvPr/>
        </p:nvGrpSpPr>
        <p:grpSpPr>
          <a:xfrm>
            <a:off x="0" y="404664"/>
            <a:ext cx="9144000" cy="6552728"/>
            <a:chOff x="0" y="404664"/>
            <a:chExt cx="9144000" cy="6552728"/>
          </a:xfrm>
        </p:grpSpPr>
        <p:pic>
          <p:nvPicPr>
            <p:cNvPr id="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2009" y="5955753"/>
              <a:ext cx="852966" cy="929631"/>
            </a:xfrm>
            <a:prstGeom prst="rect">
              <a:avLst/>
            </a:prstGeom>
            <a:noFill/>
          </p:spPr>
        </p:pic>
        <p:pic>
          <p:nvPicPr>
            <p:cNvPr id="7" name="Picture 4" descr="C:\Users\PC33\Desktop\fork_knife_spoon_black_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899592" y="6089902"/>
              <a:ext cx="648072" cy="795482"/>
            </a:xfrm>
            <a:prstGeom prst="rect">
              <a:avLst/>
            </a:prstGeom>
            <a:noFill/>
          </p:spPr>
        </p:pic>
        <p:pic>
          <p:nvPicPr>
            <p:cNvPr id="8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630802" y="5877272"/>
              <a:ext cx="924974" cy="1008112"/>
            </a:xfrm>
            <a:prstGeom prst="rect">
              <a:avLst/>
            </a:prstGeom>
            <a:noFill/>
          </p:spPr>
        </p:pic>
        <p:sp>
          <p:nvSpPr>
            <p:cNvPr id="9" name="矩形 8"/>
            <p:cNvSpPr/>
            <p:nvPr/>
          </p:nvSpPr>
          <p:spPr>
            <a:xfrm>
              <a:off x="3348504" y="6777376"/>
              <a:ext cx="5760000" cy="36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0" y="404664"/>
              <a:ext cx="9144000" cy="648072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1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627784" y="6015630"/>
              <a:ext cx="792088" cy="863281"/>
            </a:xfrm>
            <a:prstGeom prst="rect">
              <a:avLst/>
            </a:prstGeom>
            <a:noFill/>
          </p:spPr>
        </p:pic>
        <p:pic>
          <p:nvPicPr>
            <p:cNvPr id="13" name="Picture 3" descr="Y:\EO(CR)2 Team\World Environment Day (WED)\WED 2013\Public Event\Gimmick\Graphics of Big Waster\Mascot_2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617" r="8018"/>
            <a:stretch/>
          </p:blipFill>
          <p:spPr bwMode="auto">
            <a:xfrm>
              <a:off x="8082312" y="5531984"/>
              <a:ext cx="810168" cy="1425408"/>
            </a:xfrm>
            <a:prstGeom prst="rect">
              <a:avLst/>
            </a:prstGeom>
            <a:noFill/>
          </p:spPr>
        </p:pic>
        <p:sp>
          <p:nvSpPr>
            <p:cNvPr id="17" name="內容版面配置區 2"/>
            <p:cNvSpPr txBox="1">
              <a:spLocks/>
            </p:cNvSpPr>
            <p:nvPr/>
          </p:nvSpPr>
          <p:spPr>
            <a:xfrm>
              <a:off x="4067944" y="6525344"/>
              <a:ext cx="4176464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kumimoji="0" lang="zh-TW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「咪嘥嘢校園」教材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  </a:t>
              </a:r>
              <a:r>
                <a:rPr kumimoji="0" lang="en-US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-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  </a:t>
              </a:r>
              <a:r>
                <a:rPr lang="zh-TW" altLang="en-US" sz="1400" b="1" dirty="0" smtClean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課程二  </a:t>
              </a:r>
              <a:r>
                <a:rPr lang="en-US" altLang="zh-TW" sz="1400" b="1" dirty="0" smtClean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- </a:t>
              </a:r>
              <a:r>
                <a:rPr lang="zh-TW" altLang="en-US" sz="1400" b="1" dirty="0" smtClean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 了解</a:t>
              </a:r>
              <a:r>
                <a:rPr lang="zh-TW" altLang="en-US" sz="1400" b="1" dirty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廚餘的影響</a:t>
              </a:r>
              <a:endParaRPr kumimoji="0" lang="zh-TW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uLnTx/>
                <a:uFillTx/>
                <a:cs typeface="+mn-cs"/>
              </a:endParaRPr>
            </a:p>
          </p:txBody>
        </p:sp>
      </p:grpSp>
      <p:sp>
        <p:nvSpPr>
          <p:cNvPr id="18" name="投影片編號版面配置區 11"/>
          <p:cNvSpPr>
            <a:spLocks noGrp="1"/>
          </p:cNvSpPr>
          <p:nvPr>
            <p:ph type="sldNum" sz="quarter" idx="12"/>
          </p:nvPr>
        </p:nvSpPr>
        <p:spPr>
          <a:xfrm>
            <a:off x="6948264" y="6453336"/>
            <a:ext cx="2133600" cy="365125"/>
          </a:xfrm>
        </p:spPr>
        <p:txBody>
          <a:bodyPr anchor="b"/>
          <a:lstStyle/>
          <a:p>
            <a:fld id="{693D54E8-16D4-4264-89CB-F05882839814}" type="slidenum">
              <a:rPr lang="zh-TW" altLang="en-US" smtClean="0"/>
              <a:pPr/>
              <a:t>7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99243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64"/>
          <p:cNvSpPr/>
          <p:nvPr/>
        </p:nvSpPr>
        <p:spPr>
          <a:xfrm>
            <a:off x="891505" y="1412776"/>
            <a:ext cx="7360990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ctr" defTabSz="584200">
              <a:defRPr sz="4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1pPr>
            <a:lvl2pPr indent="342900" algn="ctr" defTabSz="584200">
              <a:defRPr sz="4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2pPr>
            <a:lvl3pPr indent="685800" algn="ctr" defTabSz="584200">
              <a:defRPr sz="4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3pPr>
            <a:lvl4pPr indent="1028700" algn="ctr" defTabSz="584200">
              <a:defRPr sz="4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4pPr>
            <a:lvl5pPr indent="1371600" algn="ctr" defTabSz="584200">
              <a:defRPr sz="4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5pPr>
            <a:lvl6pPr indent="1714500" algn="ctr" defTabSz="584200">
              <a:defRPr sz="4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6pPr>
            <a:lvl7pPr indent="2057400" algn="ctr" defTabSz="584200">
              <a:defRPr sz="4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7pPr>
            <a:lvl8pPr indent="2400300" algn="ctr" defTabSz="584200">
              <a:defRPr sz="4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8pPr>
            <a:lvl9pPr indent="2743200" algn="ctr" defTabSz="584200">
              <a:defRPr sz="4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9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zh-TW" alt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itchFamily="34" charset="-120"/>
                <a:ea typeface="微軟正黑體" pitchFamily="34" charset="-120"/>
                <a:cs typeface="Gill Sans"/>
                <a:sym typeface="Gill Sans"/>
              </a:rPr>
              <a:t>你認為有甚麼因素導致我們每</a:t>
            </a:r>
            <a:r>
              <a:rPr lang="zh-TW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itchFamily="34" charset="-120"/>
                <a:ea typeface="微軟正黑體" pitchFamily="34" charset="-120"/>
                <a:cs typeface="Gill Sans"/>
                <a:sym typeface="Gill Sans"/>
              </a:rPr>
              <a:t>餐吃剩這麼</a:t>
            </a:r>
            <a:r>
              <a:rPr lang="zh-TW" alt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itchFamily="34" charset="-120"/>
                <a:ea typeface="微軟正黑體" pitchFamily="34" charset="-120"/>
                <a:cs typeface="Gill Sans"/>
                <a:sym typeface="Gill Sans"/>
              </a:rPr>
              <a:t>多</a:t>
            </a:r>
            <a:r>
              <a:rPr lang="zh-TW" altLang="en-US" sz="4000" b="1" dirty="0">
                <a:solidFill>
                  <a:schemeClr val="accent6"/>
                </a:solidFill>
                <a:latin typeface="微軟正黑體" pitchFamily="34" charset="-120"/>
                <a:ea typeface="微軟正黑體" pitchFamily="34" charset="-120"/>
                <a:cs typeface="Gill Sans"/>
                <a:sym typeface="Gill Sans"/>
              </a:rPr>
              <a:t>「可避免」</a:t>
            </a:r>
            <a:r>
              <a:rPr lang="zh-TW" alt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itchFamily="34" charset="-120"/>
                <a:ea typeface="微軟正黑體" pitchFamily="34" charset="-120"/>
                <a:cs typeface="Gill Sans"/>
                <a:sym typeface="Gill Sans"/>
              </a:rPr>
              <a:t>的廚餘？</a:t>
            </a:r>
          </a:p>
        </p:txBody>
      </p:sp>
      <p:pic>
        <p:nvPicPr>
          <p:cNvPr id="16" name="pasted-image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429763" y="2852936"/>
            <a:ext cx="4284475" cy="288322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" name="群組 1"/>
          <p:cNvGrpSpPr/>
          <p:nvPr/>
        </p:nvGrpSpPr>
        <p:grpSpPr>
          <a:xfrm>
            <a:off x="0" y="404664"/>
            <a:ext cx="9144000" cy="6552728"/>
            <a:chOff x="0" y="404664"/>
            <a:chExt cx="9144000" cy="6552728"/>
          </a:xfrm>
        </p:grpSpPr>
        <p:pic>
          <p:nvPicPr>
            <p:cNvPr id="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2009" y="5955753"/>
              <a:ext cx="852966" cy="929631"/>
            </a:xfrm>
            <a:prstGeom prst="rect">
              <a:avLst/>
            </a:prstGeom>
            <a:noFill/>
          </p:spPr>
        </p:pic>
        <p:pic>
          <p:nvPicPr>
            <p:cNvPr id="7" name="Picture 4" descr="C:\Users\PC33\Desktop\fork_knife_spoon_black_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899592" y="6089902"/>
              <a:ext cx="648072" cy="795482"/>
            </a:xfrm>
            <a:prstGeom prst="rect">
              <a:avLst/>
            </a:prstGeom>
            <a:noFill/>
          </p:spPr>
        </p:pic>
        <p:pic>
          <p:nvPicPr>
            <p:cNvPr id="8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630802" y="5877272"/>
              <a:ext cx="924974" cy="1008112"/>
            </a:xfrm>
            <a:prstGeom prst="rect">
              <a:avLst/>
            </a:prstGeom>
            <a:noFill/>
          </p:spPr>
        </p:pic>
        <p:sp>
          <p:nvSpPr>
            <p:cNvPr id="9" name="矩形 8"/>
            <p:cNvSpPr/>
            <p:nvPr/>
          </p:nvSpPr>
          <p:spPr>
            <a:xfrm>
              <a:off x="3348504" y="6777376"/>
              <a:ext cx="5760000" cy="36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0" y="404664"/>
              <a:ext cx="9144000" cy="648072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1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627784" y="6015630"/>
              <a:ext cx="792088" cy="863281"/>
            </a:xfrm>
            <a:prstGeom prst="rect">
              <a:avLst/>
            </a:prstGeom>
            <a:noFill/>
          </p:spPr>
        </p:pic>
        <p:pic>
          <p:nvPicPr>
            <p:cNvPr id="13" name="Picture 3" descr="Y:\EO(CR)2 Team\World Environment Day (WED)\WED 2013\Public Event\Gimmick\Graphics of Big Waster\Mascot_2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617" r="8018"/>
            <a:stretch/>
          </p:blipFill>
          <p:spPr bwMode="auto">
            <a:xfrm>
              <a:off x="8082312" y="5531984"/>
              <a:ext cx="810168" cy="1425408"/>
            </a:xfrm>
            <a:prstGeom prst="rect">
              <a:avLst/>
            </a:prstGeom>
            <a:noFill/>
          </p:spPr>
        </p:pic>
        <p:sp>
          <p:nvSpPr>
            <p:cNvPr id="17" name="內容版面配置區 2"/>
            <p:cNvSpPr txBox="1">
              <a:spLocks/>
            </p:cNvSpPr>
            <p:nvPr/>
          </p:nvSpPr>
          <p:spPr>
            <a:xfrm>
              <a:off x="4067944" y="6525344"/>
              <a:ext cx="4176464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kumimoji="0" lang="zh-TW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「咪嘥嘢校園」教材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  </a:t>
              </a:r>
              <a:r>
                <a:rPr kumimoji="0" lang="en-US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-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  </a:t>
              </a:r>
              <a:r>
                <a:rPr lang="zh-TW" altLang="en-US" sz="1400" b="1" dirty="0" smtClean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課程二  </a:t>
              </a:r>
              <a:r>
                <a:rPr lang="en-US" altLang="zh-TW" sz="1400" b="1" dirty="0" smtClean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- </a:t>
              </a:r>
              <a:r>
                <a:rPr lang="zh-TW" altLang="en-US" sz="1400" b="1" dirty="0" smtClean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 了解</a:t>
              </a:r>
              <a:r>
                <a:rPr lang="zh-TW" altLang="en-US" sz="1400" b="1" dirty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廚餘的影響</a:t>
              </a:r>
              <a:endParaRPr kumimoji="0" lang="zh-TW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uLnTx/>
                <a:uFillTx/>
                <a:cs typeface="+mn-cs"/>
              </a:endParaRPr>
            </a:p>
          </p:txBody>
        </p:sp>
      </p:grpSp>
      <p:sp>
        <p:nvSpPr>
          <p:cNvPr id="18" name="投影片編號版面配置區 11"/>
          <p:cNvSpPr>
            <a:spLocks noGrp="1"/>
          </p:cNvSpPr>
          <p:nvPr>
            <p:ph type="sldNum" sz="quarter" idx="12"/>
          </p:nvPr>
        </p:nvSpPr>
        <p:spPr>
          <a:xfrm>
            <a:off x="6948264" y="6453336"/>
            <a:ext cx="2133600" cy="365125"/>
          </a:xfrm>
        </p:spPr>
        <p:txBody>
          <a:bodyPr anchor="b"/>
          <a:lstStyle/>
          <a:p>
            <a:fld id="{693D54E8-16D4-4264-89CB-F05882839814}" type="slidenum">
              <a:rPr lang="zh-TW" altLang="en-US" smtClean="0"/>
              <a:pPr/>
              <a:t>8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27018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"/>
          <p:cNvSpPr txBox="1"/>
          <p:nvPr/>
        </p:nvSpPr>
        <p:spPr>
          <a:xfrm>
            <a:off x="938188" y="2152601"/>
            <a:ext cx="7018188" cy="110286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0" latinLnBrk="1" hangingPunct="0"/>
            <a:r>
              <a:rPr lang="zh-TW" altLang="en-US" sz="35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圖片：</a:t>
            </a:r>
            <a:endParaRPr lang="en-US" altLang="zh-TW" sz="3500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marL="285750" indent="-285750" latinLnBrk="1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2000" b="1" dirty="0" smtClean="0">
                <a:solidFill>
                  <a:srgbClr val="5A5F5E"/>
                </a:solidFill>
                <a:latin typeface="Lantinghei SC Extralight"/>
                <a:ea typeface="Lantinghei SC Extralight"/>
                <a:cs typeface="Lantinghei SC Extralight"/>
              </a:rPr>
              <a:t>Wikimedia</a:t>
            </a:r>
            <a:r>
              <a:rPr lang="zh-TW" altLang="en-US" sz="2000" b="1" dirty="0" smtClean="0">
                <a:solidFill>
                  <a:srgbClr val="5A5F5E"/>
                </a:solidFill>
                <a:latin typeface="Lantinghei SC Extralight"/>
                <a:ea typeface="Lantinghei SC Extralight"/>
                <a:cs typeface="Lantinghei SC Extralight"/>
              </a:rPr>
              <a:t> </a:t>
            </a:r>
            <a:r>
              <a:rPr lang="en-US" altLang="zh-TW" sz="2000" b="1" dirty="0" smtClean="0">
                <a:solidFill>
                  <a:srgbClr val="5A5F5E"/>
                </a:solidFill>
                <a:latin typeface="Lantinghei SC Extralight"/>
                <a:ea typeface="Lantinghei SC Extralight"/>
                <a:cs typeface="Lantinghei SC Extralight"/>
              </a:rPr>
              <a:t>Commons</a:t>
            </a:r>
            <a:r>
              <a:rPr lang="zh-TW" altLang="en-US" sz="2000" b="1" dirty="0" smtClean="0">
                <a:solidFill>
                  <a:srgbClr val="5A5F5E"/>
                </a:solidFill>
                <a:latin typeface="Lantinghei SC Extralight"/>
                <a:ea typeface="Lantinghei SC Extralight"/>
                <a:cs typeface="Lantinghei SC Extralight"/>
              </a:rPr>
              <a:t> </a:t>
            </a:r>
            <a:endParaRPr lang="en-US" altLang="zh-TW" sz="2000" dirty="0" smtClean="0">
              <a:solidFill>
                <a:srgbClr val="323333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0" y="404664"/>
            <a:ext cx="9144000" cy="6552728"/>
            <a:chOff x="0" y="404664"/>
            <a:chExt cx="9144000" cy="6552728"/>
          </a:xfrm>
        </p:grpSpPr>
        <p:pic>
          <p:nvPicPr>
            <p:cNvPr id="614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2009" y="5955753"/>
              <a:ext cx="852966" cy="929631"/>
            </a:xfrm>
            <a:prstGeom prst="rect">
              <a:avLst/>
            </a:prstGeom>
            <a:noFill/>
          </p:spPr>
        </p:pic>
        <p:pic>
          <p:nvPicPr>
            <p:cNvPr id="6148" name="Picture 4" descr="C:\Users\PC33\Desktop\fork_knife_spoon_black_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899592" y="6089902"/>
              <a:ext cx="648072" cy="795482"/>
            </a:xfrm>
            <a:prstGeom prst="rect">
              <a:avLst/>
            </a:prstGeom>
            <a:noFill/>
          </p:spPr>
        </p:pic>
        <p:pic>
          <p:nvPicPr>
            <p:cNvPr id="9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630802" y="5877272"/>
              <a:ext cx="924974" cy="1008112"/>
            </a:xfrm>
            <a:prstGeom prst="rect">
              <a:avLst/>
            </a:prstGeom>
            <a:noFill/>
          </p:spPr>
        </p:pic>
        <p:sp>
          <p:nvSpPr>
            <p:cNvPr id="10" name="矩形 9"/>
            <p:cNvSpPr/>
            <p:nvPr/>
          </p:nvSpPr>
          <p:spPr>
            <a:xfrm>
              <a:off x="3348504" y="6777376"/>
              <a:ext cx="5760000" cy="36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404664"/>
              <a:ext cx="9144000" cy="648072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627784" y="6015630"/>
              <a:ext cx="792088" cy="863281"/>
            </a:xfrm>
            <a:prstGeom prst="rect">
              <a:avLst/>
            </a:prstGeom>
            <a:noFill/>
          </p:spPr>
        </p:pic>
        <p:sp>
          <p:nvSpPr>
            <p:cNvPr id="15" name="文字方塊 14"/>
            <p:cNvSpPr txBox="1"/>
            <p:nvPr/>
          </p:nvSpPr>
          <p:spPr>
            <a:xfrm>
              <a:off x="369657" y="509455"/>
              <a:ext cx="7878367" cy="472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7" tIns="35717" rIns="35717" bIns="35717" numCol="1" spcCol="26788" rtlCol="0" anchor="ctr">
              <a:spAutoFit/>
            </a:bodyPr>
            <a:lstStyle/>
            <a:p>
              <a:pPr lvl="0" latinLnBrk="1" hangingPunct="0"/>
              <a:r>
                <a:rPr lang="zh-TW" altLang="en-US" sz="2600" b="1" dirty="0">
                  <a:solidFill>
                    <a:srgbClr val="FFFFFF"/>
                  </a:solidFill>
                  <a:latin typeface="微軟正黑體" pitchFamily="34" charset="-120"/>
                  <a:ea typeface="微軟正黑體" pitchFamily="34" charset="-120"/>
                  <a:cs typeface="Heiti TC Light"/>
                  <a:sym typeface="Heiti TC Light"/>
                </a:rPr>
                <a:t>資料來源</a:t>
              </a:r>
            </a:p>
          </p:txBody>
        </p:sp>
        <p:pic>
          <p:nvPicPr>
            <p:cNvPr id="17" name="Picture 3" descr="Y:\EO(CR)2 Team\World Environment Day (WED)\WED 2013\Public Event\Gimmick\Graphics of Big Waster\Mascot_2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617" r="8018"/>
            <a:stretch/>
          </p:blipFill>
          <p:spPr bwMode="auto">
            <a:xfrm>
              <a:off x="8082312" y="5531984"/>
              <a:ext cx="810168" cy="1425408"/>
            </a:xfrm>
            <a:prstGeom prst="rect">
              <a:avLst/>
            </a:prstGeom>
            <a:noFill/>
          </p:spPr>
        </p:pic>
        <p:sp>
          <p:nvSpPr>
            <p:cNvPr id="18" name="內容版面配置區 2"/>
            <p:cNvSpPr txBox="1">
              <a:spLocks/>
            </p:cNvSpPr>
            <p:nvPr/>
          </p:nvSpPr>
          <p:spPr>
            <a:xfrm>
              <a:off x="4067944" y="6525344"/>
              <a:ext cx="4176464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kumimoji="0" lang="zh-TW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「咪嘥嘢校園」教材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  </a:t>
              </a:r>
              <a:r>
                <a:rPr kumimoji="0" lang="en-US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-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  </a:t>
              </a:r>
              <a:r>
                <a:rPr lang="zh-TW" altLang="en-US" sz="1400" b="1" dirty="0" smtClean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課程二  </a:t>
              </a:r>
              <a:r>
                <a:rPr lang="en-US" altLang="zh-TW" sz="1400" b="1" dirty="0" smtClean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- </a:t>
              </a:r>
              <a:r>
                <a:rPr lang="zh-TW" altLang="en-US" sz="1400" b="1" dirty="0" smtClean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 了解</a:t>
              </a:r>
              <a:r>
                <a:rPr lang="zh-TW" altLang="en-US" sz="1400" b="1" dirty="0">
                  <a:solidFill>
                    <a:schemeClr val="accent3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廚餘的影響</a:t>
              </a:r>
              <a:endParaRPr kumimoji="0" lang="zh-TW" alt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uLnTx/>
                <a:uFillTx/>
                <a:cs typeface="+mn-cs"/>
              </a:endParaRPr>
            </a:p>
          </p:txBody>
        </p:sp>
      </p:grpSp>
      <p:sp>
        <p:nvSpPr>
          <p:cNvPr id="19" name="投影片編號版面配置區 11"/>
          <p:cNvSpPr>
            <a:spLocks noGrp="1"/>
          </p:cNvSpPr>
          <p:nvPr>
            <p:ph type="sldNum" sz="quarter" idx="12"/>
          </p:nvPr>
        </p:nvSpPr>
        <p:spPr>
          <a:xfrm>
            <a:off x="6948264" y="6453336"/>
            <a:ext cx="2133600" cy="365125"/>
          </a:xfrm>
        </p:spPr>
        <p:txBody>
          <a:bodyPr anchor="b"/>
          <a:lstStyle/>
          <a:p>
            <a:fld id="{693D54E8-16D4-4264-89CB-F05882839814}" type="slidenum">
              <a:rPr lang="zh-TW" altLang="en-US" smtClean="0"/>
              <a:pPr/>
              <a:t>9</a:t>
            </a:fld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259</Words>
  <Application>Microsoft Office PowerPoint</Application>
  <PresentationFormat>如螢幕大小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0" baseType="lpstr"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2014-06-30T03:57:00Z</dcterms:created>
  <dcterms:modified xsi:type="dcterms:W3CDTF">2014-07-28T02:19:59Z</dcterms:modified>
</cp:coreProperties>
</file>